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9" r:id="rId1"/>
  </p:sldMasterIdLst>
  <p:notesMasterIdLst>
    <p:notesMasterId r:id="rId24"/>
  </p:notesMasterIdLst>
  <p:sldIdLst>
    <p:sldId id="256" r:id="rId2"/>
    <p:sldId id="259" r:id="rId3"/>
    <p:sldId id="263" r:id="rId4"/>
    <p:sldId id="257" r:id="rId5"/>
    <p:sldId id="260" r:id="rId6"/>
    <p:sldId id="258" r:id="rId7"/>
    <p:sldId id="261" r:id="rId8"/>
    <p:sldId id="262" r:id="rId9"/>
    <p:sldId id="264" r:id="rId10"/>
    <p:sldId id="265" r:id="rId11"/>
    <p:sldId id="266" r:id="rId12"/>
    <p:sldId id="267" r:id="rId13"/>
    <p:sldId id="272" r:id="rId14"/>
    <p:sldId id="274" r:id="rId15"/>
    <p:sldId id="275" r:id="rId16"/>
    <p:sldId id="273" r:id="rId17"/>
    <p:sldId id="276" r:id="rId18"/>
    <p:sldId id="278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70581" autoAdjust="0"/>
  </p:normalViewPr>
  <p:slideViewPr>
    <p:cSldViewPr snapToGrid="0">
      <p:cViewPr varScale="1">
        <p:scale>
          <a:sx n="79" d="100"/>
          <a:sy n="79" d="100"/>
        </p:scale>
        <p:origin x="18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3071AA-97DC-42F2-AF5E-6866C377837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s-ES"/>
        </a:p>
      </dgm:t>
    </dgm:pt>
    <dgm:pt modelId="{31410959-B6E0-4FEC-A375-1128A8BA5B7C}">
      <dgm:prSet/>
      <dgm:spPr/>
      <dgm:t>
        <a:bodyPr/>
        <a:lstStyle/>
        <a:p>
          <a:r>
            <a:rPr lang="es-ES" dirty="0" err="1"/>
            <a:t>Introduction</a:t>
          </a:r>
          <a:endParaRPr lang="es-ES" dirty="0"/>
        </a:p>
      </dgm:t>
    </dgm:pt>
    <dgm:pt modelId="{23466617-43E3-4F95-8482-5A0CADF7062A}" type="parTrans" cxnId="{F252640B-AA43-4B81-BDA2-66608A2804E2}">
      <dgm:prSet/>
      <dgm:spPr/>
      <dgm:t>
        <a:bodyPr/>
        <a:lstStyle/>
        <a:p>
          <a:endParaRPr lang="es-ES"/>
        </a:p>
      </dgm:t>
    </dgm:pt>
    <dgm:pt modelId="{5B6A00E0-8B7B-43E5-BCDE-2D7FC72935F8}" type="sibTrans" cxnId="{F252640B-AA43-4B81-BDA2-66608A2804E2}">
      <dgm:prSet/>
      <dgm:spPr/>
      <dgm:t>
        <a:bodyPr/>
        <a:lstStyle/>
        <a:p>
          <a:endParaRPr lang="es-ES"/>
        </a:p>
      </dgm:t>
    </dgm:pt>
    <dgm:pt modelId="{CE3C60F0-B3E4-44F0-A1A4-B86AB6E743D4}" type="pres">
      <dgm:prSet presAssocID="{A13071AA-97DC-42F2-AF5E-6866C3778377}" presName="linear" presStyleCnt="0">
        <dgm:presLayoutVars>
          <dgm:animLvl val="lvl"/>
          <dgm:resizeHandles val="exact"/>
        </dgm:presLayoutVars>
      </dgm:prSet>
      <dgm:spPr/>
    </dgm:pt>
    <dgm:pt modelId="{1D5A294A-03B1-4A76-A177-3BDF2BC90D3A}" type="pres">
      <dgm:prSet presAssocID="{31410959-B6E0-4FEC-A375-1128A8BA5B7C}" presName="parentText" presStyleLbl="node1" presStyleIdx="0" presStyleCnt="1" custLinFactNeighborX="6598" custLinFactNeighborY="-16764">
        <dgm:presLayoutVars>
          <dgm:chMax val="0"/>
          <dgm:bulletEnabled val="1"/>
        </dgm:presLayoutVars>
      </dgm:prSet>
      <dgm:spPr/>
    </dgm:pt>
  </dgm:ptLst>
  <dgm:cxnLst>
    <dgm:cxn modelId="{F252640B-AA43-4B81-BDA2-66608A2804E2}" srcId="{A13071AA-97DC-42F2-AF5E-6866C3778377}" destId="{31410959-B6E0-4FEC-A375-1128A8BA5B7C}" srcOrd="0" destOrd="0" parTransId="{23466617-43E3-4F95-8482-5A0CADF7062A}" sibTransId="{5B6A00E0-8B7B-43E5-BCDE-2D7FC72935F8}"/>
    <dgm:cxn modelId="{6276FE8C-6654-4C69-994F-FD97F7E80A56}" type="presOf" srcId="{A13071AA-97DC-42F2-AF5E-6866C3778377}" destId="{CE3C60F0-B3E4-44F0-A1A4-B86AB6E743D4}" srcOrd="0" destOrd="0" presId="urn:microsoft.com/office/officeart/2005/8/layout/vList2"/>
    <dgm:cxn modelId="{F3C7A3DB-F574-4D60-ABA9-3493B3081D30}" type="presOf" srcId="{31410959-B6E0-4FEC-A375-1128A8BA5B7C}" destId="{1D5A294A-03B1-4A76-A177-3BDF2BC90D3A}" srcOrd="0" destOrd="0" presId="urn:microsoft.com/office/officeart/2005/8/layout/vList2"/>
    <dgm:cxn modelId="{DCA49600-F104-4146-B845-0082B6459E75}" type="presParOf" srcId="{CE3C60F0-B3E4-44F0-A1A4-B86AB6E743D4}" destId="{1D5A294A-03B1-4A76-A177-3BDF2BC90D3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A294A-03B1-4A76-A177-3BDF2BC90D3A}">
      <dsp:nvSpPr>
        <dsp:cNvPr id="0" name=""/>
        <dsp:cNvSpPr/>
      </dsp:nvSpPr>
      <dsp:spPr>
        <a:xfrm>
          <a:off x="0" y="0"/>
          <a:ext cx="1819769" cy="5148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Introduction</a:t>
          </a:r>
          <a:endParaRPr lang="es-ES" sz="2000" kern="1200" dirty="0"/>
        </a:p>
      </dsp:txBody>
      <dsp:txXfrm>
        <a:off x="25130" y="25130"/>
        <a:ext cx="1769509" cy="464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8D42D3-D122-4A1E-8B9B-99A2878A69F2}" type="datetimeFigureOut">
              <a:rPr lang="es-ES" smtClean="0"/>
              <a:t>25/04/2025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9F58B-757F-4949-8855-7BE027AAD9F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2339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People that takes the </a:t>
            </a:r>
            <a:r>
              <a:rPr lang="es-ES" dirty="0" err="1"/>
              <a:t>train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1172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2FE96-7AE1-F518-92F9-253BC9D7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56B7CBB-EE9B-6376-BBC1-35B662478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9D75127-B17F-FB93-D583-9C2267CF9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People that takes the </a:t>
            </a:r>
            <a:r>
              <a:rPr lang="es-ES" dirty="0" err="1"/>
              <a:t>train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635D8B-14A4-1436-819F-FD9056E9CB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87947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8A019-043E-11F1-AAD0-791965B8A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495B04-3C39-1016-E269-F1D527EA67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64DC8F-E028-B06D-E32B-BF79BDAC4F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People that takes the </a:t>
            </a:r>
            <a:r>
              <a:rPr lang="es-ES" dirty="0" err="1"/>
              <a:t>train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6764DD-837D-EC53-04D9-31BC0D55E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2086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There is no enough </a:t>
            </a:r>
            <a:r>
              <a:rPr lang="es-ES" dirty="0" err="1"/>
              <a:t>evidence</a:t>
            </a:r>
            <a:r>
              <a:rPr lang="es-ES" dirty="0"/>
              <a:t> to </a:t>
            </a:r>
            <a:r>
              <a:rPr lang="es-ES" dirty="0" err="1"/>
              <a:t>reject</a:t>
            </a:r>
            <a:r>
              <a:rPr lang="es-ES" dirty="0"/>
              <a:t> the null </a:t>
            </a:r>
            <a:r>
              <a:rPr lang="es-ES" dirty="0" err="1"/>
              <a:t>hipothesis</a:t>
            </a:r>
            <a:r>
              <a:rPr lang="es-ES" dirty="0"/>
              <a:t> that there is no </a:t>
            </a:r>
            <a:r>
              <a:rPr lang="es-ES" dirty="0" err="1"/>
              <a:t>significant</a:t>
            </a:r>
            <a:r>
              <a:rPr lang="es-ES" dirty="0"/>
              <a:t> difference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puntctuallity</a:t>
            </a:r>
            <a:r>
              <a:rPr lang="es-ES" dirty="0"/>
              <a:t> </a:t>
            </a:r>
            <a:r>
              <a:rPr lang="es-ES" dirty="0" err="1"/>
              <a:t>between</a:t>
            </a:r>
            <a:r>
              <a:rPr lang="es-ES" dirty="0"/>
              <a:t> Renfe and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 err="1"/>
              <a:t>competitors</a:t>
            </a:r>
            <a:r>
              <a:rPr lang="es-ES" dirty="0"/>
              <a:t>. It </a:t>
            </a:r>
            <a:r>
              <a:rPr lang="es-ES" dirty="0" err="1"/>
              <a:t>may</a:t>
            </a:r>
            <a:r>
              <a:rPr lang="es-ES" dirty="0"/>
              <a:t> be that Renfe is as </a:t>
            </a:r>
            <a:r>
              <a:rPr lang="es-ES" dirty="0" err="1"/>
              <a:t>reliable</a:t>
            </a:r>
            <a:r>
              <a:rPr lang="es-ES" dirty="0"/>
              <a:t> as the others or that others are more </a:t>
            </a:r>
            <a:r>
              <a:rPr lang="es-ES" dirty="0" err="1"/>
              <a:t>reliable</a:t>
            </a:r>
            <a:r>
              <a:rPr lang="es-ES" dirty="0"/>
              <a:t>, or that this is </a:t>
            </a:r>
            <a:r>
              <a:rPr lang="es-ES" dirty="0" err="1"/>
              <a:t>just</a:t>
            </a:r>
            <a:r>
              <a:rPr lang="es-ES" dirty="0"/>
              <a:t> a </a:t>
            </a:r>
            <a:r>
              <a:rPr lang="es-ES" dirty="0" err="1"/>
              <a:t>coincidence</a:t>
            </a:r>
            <a:r>
              <a:rPr lang="es-ES" dirty="0"/>
              <a:t> sample.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84370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t-</a:t>
            </a:r>
            <a:r>
              <a:rPr lang="es-ES" b="1" dirty="0" err="1"/>
              <a:t>statistic</a:t>
            </a:r>
            <a:r>
              <a:rPr lang="es-ES" b="1" dirty="0"/>
              <a:t> = 2.08</a:t>
            </a:r>
            <a:r>
              <a:rPr lang="es-ES" dirty="0"/>
              <a:t> → mean difference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delays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renfe</a:t>
            </a:r>
            <a:r>
              <a:rPr lang="es-ES" dirty="0"/>
              <a:t> and the other </a:t>
            </a:r>
            <a:r>
              <a:rPr lang="es-ES" dirty="0" err="1"/>
              <a:t>companies</a:t>
            </a:r>
            <a:r>
              <a:rPr lang="es-E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b="1" dirty="0"/>
              <a:t>p-value = 0.03804</a:t>
            </a:r>
            <a:r>
              <a:rPr lang="es-ES" dirty="0"/>
              <a:t> → </a:t>
            </a:r>
            <a:r>
              <a:rPr lang="es-ES" b="1" dirty="0"/>
              <a:t>0.03804 &lt; 0.05</a:t>
            </a:r>
            <a:r>
              <a:rPr lang="es-ES" dirty="0"/>
              <a:t>, we can </a:t>
            </a:r>
            <a:r>
              <a:rPr lang="es-ES" dirty="0" err="1"/>
              <a:t>reject</a:t>
            </a:r>
            <a:r>
              <a:rPr lang="es-ES" dirty="0"/>
              <a:t> null hypothesis with 95% confidence level. </a:t>
            </a:r>
          </a:p>
          <a:p>
            <a:pPr>
              <a:buFont typeface="Arial" panose="020B0604020202020204" pitchFamily="34" charset="0"/>
              <a:buChar char="•"/>
            </a:pPr>
            <a:endParaRPr lang="es-ES" dirty="0"/>
          </a:p>
          <a:p>
            <a:pPr>
              <a:buNone/>
            </a:pPr>
            <a:r>
              <a:rPr lang="es-ES" b="1" dirty="0" err="1"/>
              <a:t>Conclsion</a:t>
            </a:r>
            <a:endParaRPr lang="es-ES" b="1" dirty="0"/>
          </a:p>
          <a:p>
            <a:r>
              <a:rPr lang="es-ES" dirty="0"/>
              <a:t>We can say that there is a </a:t>
            </a:r>
            <a:r>
              <a:rPr lang="es-ES" dirty="0" err="1"/>
              <a:t>significant</a:t>
            </a:r>
            <a:r>
              <a:rPr lang="es-ES" dirty="0"/>
              <a:t> difference </a:t>
            </a:r>
            <a:r>
              <a:rPr lang="es-ES" dirty="0" err="1"/>
              <a:t>between</a:t>
            </a:r>
            <a:r>
              <a:rPr lang="es-ES" dirty="0"/>
              <a:t> RENFE </a:t>
            </a:r>
            <a:r>
              <a:rPr lang="es-ES" dirty="0" err="1"/>
              <a:t>delays</a:t>
            </a:r>
            <a:r>
              <a:rPr lang="es-ES" dirty="0"/>
              <a:t> (AVE+AVLO) and </a:t>
            </a:r>
            <a:r>
              <a:rPr lang="es-ES" dirty="0" err="1"/>
              <a:t>competitors</a:t>
            </a:r>
            <a:r>
              <a:rPr lang="es-ES" dirty="0"/>
              <a:t> delay (IRYO + OUIGO).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4397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6FF73-5F6A-B100-F735-4D440B8F7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8A28294-C7E5-A6E9-3B16-CAF04BFA9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B69667-6B0A-232E-0CCF-00D202A758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3EA883-3B0F-FF3E-4D08-68336E7A46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126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9F58B-757F-4949-8855-7BE027AAD9F1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20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819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99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11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65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911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84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546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3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1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405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4804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4/25/2025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9614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2" r:id="rId6"/>
    <p:sldLayoutId id="2147483728" r:id="rId7"/>
    <p:sldLayoutId id="2147483729" r:id="rId8"/>
    <p:sldLayoutId id="2147483730" r:id="rId9"/>
    <p:sldLayoutId id="2147483731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70FqGvLQ7BOMgYFp2rsAl7O6BRtHd7yeRdY2qebinjg/edi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5.png"/><Relationship Id="rId5" Type="http://schemas.openxmlformats.org/officeDocument/2006/relationships/diagramData" Target="../diagrams/data1.xml"/><Relationship Id="rId10" Type="http://schemas.openxmlformats.org/officeDocument/2006/relationships/image" Target="../media/image4.png"/><Relationship Id="rId4" Type="http://schemas.openxmlformats.org/officeDocument/2006/relationships/image" Target="../media/image3.jpg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DE524F2-C7AF-4466-BA99-09C19DE0D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8A8D9ADE-D8E5-A8AB-2FBE-D0314781ECF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-3"/>
            <a:ext cx="12191979" cy="6858004"/>
          </a:xfrm>
          <a:prstGeom prst="rect">
            <a:avLst/>
          </a:pr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04E317E-14BB-4200-84F3-2064B4C971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DF94A24-8152-43C5-86F3-5CC95D809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DEB1FB8-D36A-D9B2-D2D9-4A7ACFB8D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976" y="4788557"/>
            <a:ext cx="2858548" cy="1728728"/>
          </a:xfrm>
        </p:spPr>
        <p:txBody>
          <a:bodyPr anchor="b">
            <a:normAutofit/>
          </a:bodyPr>
          <a:lstStyle/>
          <a:p>
            <a:r>
              <a:rPr lang="es-ES" sz="2400" dirty="0">
                <a:solidFill>
                  <a:srgbClr val="FFFFFF"/>
                </a:solidFill>
              </a:rPr>
              <a:t>Use </a:t>
            </a:r>
            <a:r>
              <a:rPr lang="es-ES" sz="2400" dirty="0" err="1">
                <a:solidFill>
                  <a:srgbClr val="FFFFFF"/>
                </a:solidFill>
              </a:rPr>
              <a:t>of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high</a:t>
            </a:r>
            <a:r>
              <a:rPr lang="es-ES" sz="2400" dirty="0">
                <a:solidFill>
                  <a:srgbClr val="FFFFFF"/>
                </a:solidFill>
              </a:rPr>
              <a:t>-speed trains in Spain – </a:t>
            </a:r>
            <a:r>
              <a:rPr lang="es-ES" sz="2400" dirty="0" err="1">
                <a:solidFill>
                  <a:srgbClr val="FFFFFF"/>
                </a:solidFill>
              </a:rPr>
              <a:t>insights</a:t>
            </a:r>
            <a:r>
              <a:rPr lang="es-ES" sz="2400" dirty="0">
                <a:solidFill>
                  <a:srgbClr val="FFFFFF"/>
                </a:solidFill>
              </a:rPr>
              <a:t> </a:t>
            </a:r>
            <a:r>
              <a:rPr lang="es-ES" sz="2400" dirty="0" err="1">
                <a:solidFill>
                  <a:srgbClr val="FFFFFF"/>
                </a:solidFill>
              </a:rPr>
              <a:t>for</a:t>
            </a:r>
            <a:r>
              <a:rPr lang="es-ES" sz="2400" dirty="0">
                <a:solidFill>
                  <a:srgbClr val="FFFFFF"/>
                </a:solidFill>
              </a:rPr>
              <a:t> Renfe </a:t>
            </a:r>
            <a:r>
              <a:rPr lang="es-ES" sz="2400" dirty="0" err="1">
                <a:solidFill>
                  <a:srgbClr val="FFFFFF"/>
                </a:solidFill>
              </a:rPr>
              <a:t>strategy</a:t>
            </a:r>
            <a:endParaRPr lang="es-E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5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43C908-8827-A4B8-E352-8C80735FB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6" descr="Bolígrafo situado en la parte superior de una línea de firma">
            <a:extLst>
              <a:ext uri="{FF2B5EF4-FFF2-40B4-BE49-F238E27FC236}">
                <a16:creationId xmlns:a16="http://schemas.microsoft.com/office/drawing/2014/main" id="{73B4A5D9-945B-30B6-2A75-FBBB8DD4EB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-2" y="11"/>
            <a:ext cx="12192002" cy="6857989"/>
          </a:xfrm>
          <a:prstGeom prst="rect">
            <a:avLst/>
          </a:prstGeom>
        </p:spPr>
      </p:pic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F684B0D8-64ED-83B3-36A8-E122205B37FB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Google Shape;226;p31">
            <a:extLst>
              <a:ext uri="{FF2B5EF4-FFF2-40B4-BE49-F238E27FC236}">
                <a16:creationId xmlns:a16="http://schemas.microsoft.com/office/drawing/2014/main" id="{6B860726-C5E6-AAEA-2917-F67C8A092205}"/>
              </a:ext>
            </a:extLst>
          </p:cNvPr>
          <p:cNvSpPr txBox="1">
            <a:spLocks/>
          </p:cNvSpPr>
          <p:nvPr/>
        </p:nvSpPr>
        <p:spPr>
          <a:xfrm>
            <a:off x="382970" y="255739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  <a:latin typeface="+mj-lt"/>
              </a:rPr>
              <a:t>Data Sample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people’s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perception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</a:t>
            </a:r>
          </a:p>
        </p:txBody>
      </p:sp>
      <p:sp>
        <p:nvSpPr>
          <p:cNvPr id="6" name="CuadroTexto 5">
            <a:hlinkClick r:id="rId3"/>
            <a:extLst>
              <a:ext uri="{FF2B5EF4-FFF2-40B4-BE49-F238E27FC236}">
                <a16:creationId xmlns:a16="http://schemas.microsoft.com/office/drawing/2014/main" id="{6E311D0B-54F5-A4A2-BBCB-A89489D49392}"/>
              </a:ext>
            </a:extLst>
          </p:cNvPr>
          <p:cNvSpPr txBox="1"/>
          <p:nvPr/>
        </p:nvSpPr>
        <p:spPr>
          <a:xfrm>
            <a:off x="5707776" y="1113808"/>
            <a:ext cx="6101254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chemeClr val="dk1">
                <a:shade val="1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https://docs.google.com/forms/d/170FqGvLQ7BOMgYFp2rsAl7O6BRtHd7yeRdY2qebinjg/edit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87AB76CC-3B6A-4A5C-2DA5-EF0DF538D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70" y="2247750"/>
            <a:ext cx="6101254" cy="3799473"/>
          </a:xfrm>
          <a:prstGeom prst="rect">
            <a:avLst/>
          </a:prstGeom>
        </p:spPr>
      </p:pic>
      <p:sp>
        <p:nvSpPr>
          <p:cNvPr id="12" name="Google Shape;226;p31">
            <a:extLst>
              <a:ext uri="{FF2B5EF4-FFF2-40B4-BE49-F238E27FC236}">
                <a16:creationId xmlns:a16="http://schemas.microsoft.com/office/drawing/2014/main" id="{1142E246-82F4-706C-4060-444DE0CE3EC3}"/>
              </a:ext>
            </a:extLst>
          </p:cNvPr>
          <p:cNvSpPr txBox="1">
            <a:spLocks/>
          </p:cNvSpPr>
          <p:nvPr/>
        </p:nvSpPr>
        <p:spPr>
          <a:xfrm>
            <a:off x="6881854" y="2544901"/>
            <a:ext cx="4609443" cy="3299308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buAutoNum type="arabicPeriod"/>
            </a:pPr>
            <a:r>
              <a:rPr lang="es-ES" sz="2000" dirty="0" err="1">
                <a:solidFill>
                  <a:schemeClr val="bg1"/>
                </a:solidFill>
                <a:latin typeface="+mj-lt"/>
              </a:rPr>
              <a:t>Demographic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data</a:t>
            </a:r>
          </a:p>
          <a:p>
            <a:pPr marL="457200" indent="-457200">
              <a:buAutoNum type="arabicPeriod"/>
            </a:pPr>
            <a:endParaRPr lang="es-ES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s-ES" sz="2000" dirty="0">
                <a:solidFill>
                  <a:schemeClr val="bg1"/>
                </a:solidFill>
                <a:latin typeface="+mj-lt"/>
              </a:rPr>
              <a:t>High speed usage</a:t>
            </a:r>
          </a:p>
          <a:p>
            <a:pPr marL="457200" indent="-457200">
              <a:buAutoNum type="arabicPeriod"/>
            </a:pPr>
            <a:endParaRPr lang="es-ES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s-ES" sz="2000" dirty="0">
                <a:solidFill>
                  <a:schemeClr val="bg1"/>
                </a:solidFill>
                <a:latin typeface="+mj-lt"/>
              </a:rPr>
              <a:t>Operator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preferences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perception</a:t>
            </a:r>
            <a:endParaRPr lang="es-ES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s-ES" sz="20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s-ES" sz="2000" dirty="0">
                <a:solidFill>
                  <a:schemeClr val="bg1"/>
                </a:solidFill>
                <a:latin typeface="+mj-lt"/>
              </a:rPr>
              <a:t>Important </a:t>
            </a:r>
            <a:r>
              <a:rPr lang="es-ES" sz="2000" dirty="0" err="1">
                <a:solidFill>
                  <a:schemeClr val="bg1"/>
                </a:solidFill>
                <a:latin typeface="+mj-lt"/>
              </a:rPr>
              <a:t>aspects</a:t>
            </a:r>
            <a:r>
              <a:rPr lang="es-ES" sz="2000" dirty="0">
                <a:solidFill>
                  <a:schemeClr val="bg1"/>
                </a:solidFill>
                <a:latin typeface="+mj-lt"/>
              </a:rPr>
              <a:t> and desired improvements</a:t>
            </a:r>
          </a:p>
          <a:p>
            <a:pPr marL="457200" indent="-457200">
              <a:buAutoNum type="arabicPeriod"/>
            </a:pPr>
            <a:endParaRPr lang="es-E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0572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77A3E0-A8AC-F0F0-0E0D-588D0EE93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E7865CCB-9B65-9CCE-CB40-16C9A02C14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r="12521"/>
          <a:stretch/>
        </p:blipFill>
        <p:spPr>
          <a:xfrm>
            <a:off x="8877300" y="4162424"/>
            <a:ext cx="3314700" cy="269557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7BC5B552-714B-13E3-67CB-E0269F78F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58769"/>
            <a:ext cx="3448049" cy="831856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latin typeface="+mj-lt"/>
                <a:ea typeface="Adobe Gothic Std B" panose="020B0800000000000000" pitchFamily="34" charset="-128"/>
              </a:rPr>
              <a:t>CONTENT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A7BBB5D-2493-E32E-A47F-B711E00A40EA}"/>
              </a:ext>
            </a:extLst>
          </p:cNvPr>
          <p:cNvSpPr txBox="1">
            <a:spLocks/>
          </p:cNvSpPr>
          <p:nvPr/>
        </p:nvSpPr>
        <p:spPr>
          <a:xfrm>
            <a:off x="1571626" y="2012937"/>
            <a:ext cx="4857749" cy="348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Introduction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data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analysis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Useful </a:t>
            </a: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insights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662673BF-B78D-1FB0-1F1C-FB8AF65B64B7}"/>
              </a:ext>
            </a:extLst>
          </p:cNvPr>
          <p:cNvSpPr/>
          <p:nvPr/>
        </p:nvSpPr>
        <p:spPr>
          <a:xfrm>
            <a:off x="1571626" y="3441253"/>
            <a:ext cx="2702200" cy="62793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660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57E776-D8C7-A971-D1F9-EC269FE3A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6" descr="Desinfectante para manos en aerosol">
            <a:extLst>
              <a:ext uri="{FF2B5EF4-FFF2-40B4-BE49-F238E27FC236}">
                <a16:creationId xmlns:a16="http://schemas.microsoft.com/office/drawing/2014/main" id="{17E372CE-7718-7D34-4D98-B95502F9834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4882" b="849"/>
          <a:stretch/>
        </p:blipFill>
        <p:spPr>
          <a:xfrm>
            <a:off x="0" y="-26930"/>
            <a:ext cx="12191979" cy="6857989"/>
          </a:xfrm>
          <a:prstGeom prst="rect">
            <a:avLst/>
          </a:prstGeom>
        </p:spPr>
      </p:pic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4B09148A-6EB2-C45D-F117-529925A2AED3}"/>
              </a:ext>
            </a:extLst>
          </p:cNvPr>
          <p:cNvSpPr txBox="1">
            <a:spLocks/>
          </p:cNvSpPr>
          <p:nvPr/>
        </p:nvSpPr>
        <p:spPr>
          <a:xfrm>
            <a:off x="460302" y="1125382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  <a:latin typeface="+mj-lt"/>
              </a:rPr>
              <a:t>Data </a:t>
            </a:r>
            <a:r>
              <a:rPr lang="es-ES" sz="2800" dirty="0" err="1">
                <a:solidFill>
                  <a:schemeClr val="bg1"/>
                </a:solidFill>
                <a:latin typeface="+mj-lt"/>
              </a:rPr>
              <a:t>cleaning</a:t>
            </a:r>
            <a:endParaRPr lang="es-ES" sz="2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B90D6F-3B4A-47DB-9D99-ADE100091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37" y="3859264"/>
            <a:ext cx="5565885" cy="2645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áfico de respuestas de formularios. Título de la pregunta: Ciudad de Residencia . Número de respuestas: 84 respuestas.">
            <a:extLst>
              <a:ext uri="{FF2B5EF4-FFF2-40B4-BE49-F238E27FC236}">
                <a16:creationId xmlns:a16="http://schemas.microsoft.com/office/drawing/2014/main" id="{BBB3940F-B34D-30A8-CD12-2CF56670E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537" y="806626"/>
            <a:ext cx="5565885" cy="26459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BAF8D49-EA4F-B24E-7E8D-CD1398BBF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938" y="3326308"/>
            <a:ext cx="4609443" cy="31789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D2B8B30E-F10A-BBC6-3664-514E71AC1238}"/>
              </a:ext>
            </a:extLst>
          </p:cNvPr>
          <p:cNvGrpSpPr/>
          <p:nvPr/>
        </p:nvGrpSpPr>
        <p:grpSpPr>
          <a:xfrm>
            <a:off x="537829" y="291826"/>
            <a:ext cx="2014872" cy="514800"/>
            <a:chOff x="0" y="0"/>
            <a:chExt cx="1819769" cy="514800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1350C7CC-A55E-0587-BC86-9A797AC572E4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" name="Rectángulo: esquinas redondeadas 4">
              <a:extLst>
                <a:ext uri="{FF2B5EF4-FFF2-40B4-BE49-F238E27FC236}">
                  <a16:creationId xmlns:a16="http://schemas.microsoft.com/office/drawing/2014/main" id="{906E2058-A42E-69D8-7D34-573F42E76084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Sample analysis</a:t>
              </a:r>
              <a:endParaRPr lang="es-ES" sz="20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00576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EAB8D6F1-4146-9F29-0840-452AF181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F7BE3F03-CD29-964C-21AF-FAFF116ED711}"/>
              </a:ext>
            </a:extLst>
          </p:cNvPr>
          <p:cNvSpPr txBox="1">
            <a:spLocks/>
          </p:cNvSpPr>
          <p:nvPr/>
        </p:nvSpPr>
        <p:spPr>
          <a:xfrm>
            <a:off x="303430" y="279939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  <a:latin typeface="+mj-lt"/>
              </a:rPr>
              <a:t>Sample analysis</a:t>
            </a:r>
          </a:p>
        </p:txBody>
      </p:sp>
      <p:pic>
        <p:nvPicPr>
          <p:cNvPr id="2" name="Picture 6" descr="Lupa resalta un rendimiento económico decreciente">
            <a:extLst>
              <a:ext uri="{FF2B5EF4-FFF2-40B4-BE49-F238E27FC236}">
                <a16:creationId xmlns:a16="http://schemas.microsoft.com/office/drawing/2014/main" id="{E8A30835-D4CA-FE8A-05AF-233F33B602A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9019" b="67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AE5FC2F-AFEE-E94E-477A-513953CD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5" y="1695449"/>
            <a:ext cx="7507070" cy="38816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Google Shape;226;p31">
            <a:extLst>
              <a:ext uri="{FF2B5EF4-FFF2-40B4-BE49-F238E27FC236}">
                <a16:creationId xmlns:a16="http://schemas.microsoft.com/office/drawing/2014/main" id="{E0C1E47F-CBDB-D264-7761-5F0236BB8C21}"/>
              </a:ext>
            </a:extLst>
          </p:cNvPr>
          <p:cNvSpPr txBox="1">
            <a:spLocks/>
          </p:cNvSpPr>
          <p:nvPr/>
        </p:nvSpPr>
        <p:spPr>
          <a:xfrm>
            <a:off x="8289151" y="1986599"/>
            <a:ext cx="3300371" cy="3299308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1 . Main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reason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taking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train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is due to social reasons.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2. People do not take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train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more because they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find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there are not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good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connections (either with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origin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or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destiny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).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3.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second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main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reason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why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people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do not take it more it is because they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find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it very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expensive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7812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240DF-1734-58EC-F1E9-6EF0692AF9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0A5BD04A-6DE8-9C02-9604-1D9AE5FD7610}"/>
              </a:ext>
            </a:extLst>
          </p:cNvPr>
          <p:cNvSpPr txBox="1">
            <a:spLocks/>
          </p:cNvSpPr>
          <p:nvPr/>
        </p:nvSpPr>
        <p:spPr>
          <a:xfrm>
            <a:off x="303430" y="279939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  <a:latin typeface="+mj-lt"/>
              </a:rPr>
              <a:t>Sample analysis</a:t>
            </a:r>
          </a:p>
        </p:txBody>
      </p:sp>
      <p:pic>
        <p:nvPicPr>
          <p:cNvPr id="2" name="Picture 6" descr="Lupa resalta un rendimiento económico decreciente">
            <a:extLst>
              <a:ext uri="{FF2B5EF4-FFF2-40B4-BE49-F238E27FC236}">
                <a16:creationId xmlns:a16="http://schemas.microsoft.com/office/drawing/2014/main" id="{AE042F29-0F30-6E8B-0156-F8E06308F36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9019" b="67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2" name="Google Shape;226;p31">
            <a:extLst>
              <a:ext uri="{FF2B5EF4-FFF2-40B4-BE49-F238E27FC236}">
                <a16:creationId xmlns:a16="http://schemas.microsoft.com/office/drawing/2014/main" id="{E57D030A-7AEB-E9E4-60FF-C0B271D68E69}"/>
              </a:ext>
            </a:extLst>
          </p:cNvPr>
          <p:cNvSpPr txBox="1">
            <a:spLocks/>
          </p:cNvSpPr>
          <p:nvPr/>
        </p:nvSpPr>
        <p:spPr>
          <a:xfrm>
            <a:off x="8346301" y="1162283"/>
            <a:ext cx="3300371" cy="1256832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Considering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people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that do not use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high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speed trains, the main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reason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no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using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it is because it does not have Good connections!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6C38C3C-317C-B6D6-2C73-E113B29297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15" y="1790699"/>
            <a:ext cx="7643059" cy="39057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3759B4-2631-92A1-9EBE-9AA3F7D918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1414" y="3232845"/>
            <a:ext cx="3450144" cy="24628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45FC71CF-37CA-CFB3-3AED-16F844856183}"/>
              </a:ext>
            </a:extLst>
          </p:cNvPr>
          <p:cNvSpPr/>
          <p:nvPr/>
        </p:nvSpPr>
        <p:spPr>
          <a:xfrm>
            <a:off x="9946977" y="3304535"/>
            <a:ext cx="265332" cy="24893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21B9708-B3FA-6EDD-7AC8-1E1D22E44235}"/>
              </a:ext>
            </a:extLst>
          </p:cNvPr>
          <p:cNvSpPr/>
          <p:nvPr/>
        </p:nvSpPr>
        <p:spPr>
          <a:xfrm>
            <a:off x="9420367" y="5158987"/>
            <a:ext cx="265332" cy="24893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1454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106F0-4B11-8F3E-A4A0-1C34993F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9777D3D6-7421-A0A3-38B8-454FBE264399}"/>
              </a:ext>
            </a:extLst>
          </p:cNvPr>
          <p:cNvSpPr txBox="1">
            <a:spLocks/>
          </p:cNvSpPr>
          <p:nvPr/>
        </p:nvSpPr>
        <p:spPr>
          <a:xfrm>
            <a:off x="303430" y="279939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  <a:latin typeface="+mj-lt"/>
              </a:rPr>
              <a:t>Sample analysis</a:t>
            </a:r>
          </a:p>
        </p:txBody>
      </p:sp>
      <p:pic>
        <p:nvPicPr>
          <p:cNvPr id="2" name="Picture 6" descr="Lupa resalta un rendimiento económico decreciente">
            <a:extLst>
              <a:ext uri="{FF2B5EF4-FFF2-40B4-BE49-F238E27FC236}">
                <a16:creationId xmlns:a16="http://schemas.microsoft.com/office/drawing/2014/main" id="{09750DC8-7107-F68C-C9FA-AE7C5A94993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9019" b="67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D4483B0-FFE0-8CDD-3BC2-262075AB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55" y="1671909"/>
            <a:ext cx="7195847" cy="36944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Google Shape;226;p31">
            <a:extLst>
              <a:ext uri="{FF2B5EF4-FFF2-40B4-BE49-F238E27FC236}">
                <a16:creationId xmlns:a16="http://schemas.microsoft.com/office/drawing/2014/main" id="{A8F823B8-EFE0-355B-4A56-C3AFA5ED4A03}"/>
              </a:ext>
            </a:extLst>
          </p:cNvPr>
          <p:cNvSpPr txBox="1">
            <a:spLocks/>
          </p:cNvSpPr>
          <p:nvPr/>
        </p:nvSpPr>
        <p:spPr>
          <a:xfrm>
            <a:off x="8203426" y="1869479"/>
            <a:ext cx="3300371" cy="3299308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1 .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people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do not have any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preference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but Renfe is chosen as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favourite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among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the three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operators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regardless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segmentation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by frequency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use. 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2. Ouigo is also seen as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cheapest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company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3. 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valuable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features are Price and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punctuality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followed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by  tickets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flexibility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frecuency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confort.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people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consider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restaurant is not important. 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66777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7F4C-0E2A-B4AD-7123-D24BDBE7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Lupa resalta un rendimiento económico decreciente">
            <a:extLst>
              <a:ext uri="{FF2B5EF4-FFF2-40B4-BE49-F238E27FC236}">
                <a16:creationId xmlns:a16="http://schemas.microsoft.com/office/drawing/2014/main" id="{F4AA7AE4-2731-6DBE-C812-557D313CD9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019" b="6711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978B8D12-2CF1-1282-D63B-01EAC0A63272}"/>
              </a:ext>
            </a:extLst>
          </p:cNvPr>
          <p:cNvSpPr txBox="1">
            <a:spLocks/>
          </p:cNvSpPr>
          <p:nvPr/>
        </p:nvSpPr>
        <p:spPr>
          <a:xfrm>
            <a:off x="303430" y="279939"/>
            <a:ext cx="4609443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800" dirty="0">
                <a:solidFill>
                  <a:schemeClr val="tx1"/>
                </a:solidFill>
                <a:latin typeface="+mj-lt"/>
              </a:rPr>
              <a:t>Sample analysis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3CF005-3443-726F-DC82-715F71241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54" y="1779346"/>
            <a:ext cx="6554570" cy="339445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Google Shape;226;p31">
            <a:extLst>
              <a:ext uri="{FF2B5EF4-FFF2-40B4-BE49-F238E27FC236}">
                <a16:creationId xmlns:a16="http://schemas.microsoft.com/office/drawing/2014/main" id="{F44B93EF-2C05-C213-2659-08BE6BEC9E30}"/>
              </a:ext>
            </a:extLst>
          </p:cNvPr>
          <p:cNvSpPr txBox="1">
            <a:spLocks/>
          </p:cNvSpPr>
          <p:nvPr/>
        </p:nvSpPr>
        <p:spPr>
          <a:xfrm>
            <a:off x="7936726" y="1826919"/>
            <a:ext cx="3300371" cy="3299308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1 .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people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want more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national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international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connections (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specially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the ones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who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takes the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high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-speed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trians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). 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2. More than 70%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wants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improvement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prices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are happy with current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punctuality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3. 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Night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travels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frequent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traveller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cards are considerable but not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high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demand improvements.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8803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F475-A913-813F-2524-4F0B59327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1A9E9EF5-5C55-7DAA-8525-20F9E87D97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r="12521"/>
          <a:stretch/>
        </p:blipFill>
        <p:spPr>
          <a:xfrm>
            <a:off x="8877300" y="4162424"/>
            <a:ext cx="3314700" cy="269557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A9C32080-4A5A-A6BB-21B5-82960FC54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58769"/>
            <a:ext cx="3448049" cy="831856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latin typeface="+mj-lt"/>
                <a:ea typeface="Adobe Gothic Std B" panose="020B0800000000000000" pitchFamily="34" charset="-128"/>
              </a:rPr>
              <a:t>CONTENT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75B4C92-0AF4-4733-AC69-B81067159B41}"/>
              </a:ext>
            </a:extLst>
          </p:cNvPr>
          <p:cNvSpPr txBox="1">
            <a:spLocks/>
          </p:cNvSpPr>
          <p:nvPr/>
        </p:nvSpPr>
        <p:spPr>
          <a:xfrm>
            <a:off x="1571626" y="2012937"/>
            <a:ext cx="4857749" cy="348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Introduction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data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analysis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Useful </a:t>
            </a: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insights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257E86D9-4166-994A-4541-F803729E8020}"/>
              </a:ext>
            </a:extLst>
          </p:cNvPr>
          <p:cNvSpPr/>
          <p:nvPr/>
        </p:nvSpPr>
        <p:spPr>
          <a:xfrm>
            <a:off x="1571626" y="4489003"/>
            <a:ext cx="2702200" cy="627935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1591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0A7DD6-3FB7-23E8-06D0-728EE663C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Engranaje con brújulas con los engranajes girando">
            <a:extLst>
              <a:ext uri="{FF2B5EF4-FFF2-40B4-BE49-F238E27FC236}">
                <a16:creationId xmlns:a16="http://schemas.microsoft.com/office/drawing/2014/main" id="{D4227B6C-EC16-D5B5-E859-B4518B175D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C74600B5-B469-440C-741F-C7846BA934D4}"/>
              </a:ext>
            </a:extLst>
          </p:cNvPr>
          <p:cNvGrpSpPr/>
          <p:nvPr/>
        </p:nvGrpSpPr>
        <p:grpSpPr>
          <a:xfrm>
            <a:off x="390047" y="291826"/>
            <a:ext cx="2014872" cy="514800"/>
            <a:chOff x="0" y="0"/>
            <a:chExt cx="1819769" cy="5148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001BC34B-F402-B7EB-BCEB-B66AB6B36EC7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B44B170E-4DC8-6024-0B01-0E727F5243F0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Useful </a:t>
              </a:r>
              <a:r>
                <a:rPr lang="es-ES" sz="2000" dirty="0" err="1"/>
                <a:t>insights</a:t>
              </a:r>
              <a:endParaRPr lang="es-ES" sz="2000" kern="1200" dirty="0"/>
            </a:p>
          </p:txBody>
        </p:sp>
      </p:grpSp>
      <p:sp>
        <p:nvSpPr>
          <p:cNvPr id="12" name="Google Shape;226;p31">
            <a:extLst>
              <a:ext uri="{FF2B5EF4-FFF2-40B4-BE49-F238E27FC236}">
                <a16:creationId xmlns:a16="http://schemas.microsoft.com/office/drawing/2014/main" id="{55C4133C-3F2B-79FD-9401-E8900C39682B}"/>
              </a:ext>
            </a:extLst>
          </p:cNvPr>
          <p:cNvSpPr txBox="1">
            <a:spLocks/>
          </p:cNvSpPr>
          <p:nvPr/>
        </p:nvSpPr>
        <p:spPr>
          <a:xfrm>
            <a:off x="172000" y="1687753"/>
            <a:ext cx="5752020" cy="676136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H0 = Renfe is not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significantly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considered as the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reliable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operator.</a:t>
            </a:r>
          </a:p>
          <a:p>
            <a:r>
              <a:rPr lang="es-ES" dirty="0">
                <a:solidFill>
                  <a:schemeClr val="bg1"/>
                </a:solidFill>
                <a:latin typeface="+mj-lt"/>
              </a:rPr>
              <a:t>H1 = Renfe is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significantly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considered as the most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reliable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operator.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E2AF1E2B-838A-7787-5DB5-DB16F834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993" y="238571"/>
            <a:ext cx="2562225" cy="1085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84C2BDB-977F-6391-8312-1700AC13E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63168"/>
            <a:ext cx="5987143" cy="9007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Flecha: hacia abajo 5">
            <a:extLst>
              <a:ext uri="{FF2B5EF4-FFF2-40B4-BE49-F238E27FC236}">
                <a16:creationId xmlns:a16="http://schemas.microsoft.com/office/drawing/2014/main" id="{2148748B-43F8-E57F-3A22-657500D49BB3}"/>
              </a:ext>
            </a:extLst>
          </p:cNvPr>
          <p:cNvSpPr/>
          <p:nvPr/>
        </p:nvSpPr>
        <p:spPr>
          <a:xfrm>
            <a:off x="5778105" y="2568879"/>
            <a:ext cx="291830" cy="676137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FF6E6157-05AE-B9DF-4C0C-244DFDB8BC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9519" y="3653380"/>
            <a:ext cx="2705447" cy="23317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098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203D4D-3542-E225-E220-B22D9E468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Engranaje con brújulas con los engranajes girando">
            <a:extLst>
              <a:ext uri="{FF2B5EF4-FFF2-40B4-BE49-F238E27FC236}">
                <a16:creationId xmlns:a16="http://schemas.microsoft.com/office/drawing/2014/main" id="{207305E6-512E-068E-2ABE-5154DBDC26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197E06D4-178D-4C4E-1098-9F3D5CCB8FBE}"/>
              </a:ext>
            </a:extLst>
          </p:cNvPr>
          <p:cNvGrpSpPr/>
          <p:nvPr/>
        </p:nvGrpSpPr>
        <p:grpSpPr>
          <a:xfrm>
            <a:off x="390047" y="291826"/>
            <a:ext cx="2014872" cy="514800"/>
            <a:chOff x="0" y="0"/>
            <a:chExt cx="1819769" cy="5148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384D390D-D81F-5BBD-8F51-1ED12B92E1FB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59276548-4ACD-52A9-74C4-EFBF5DD4D489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Useful </a:t>
              </a:r>
              <a:r>
                <a:rPr lang="es-ES" sz="2000" dirty="0" err="1"/>
                <a:t>insights</a:t>
              </a:r>
              <a:endParaRPr lang="es-ES" sz="2000" kern="1200" dirty="0"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268199D-CA78-2B1C-7126-A5B68DB3C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4359" y="880141"/>
            <a:ext cx="7628512" cy="22401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brir llave 1">
            <a:extLst>
              <a:ext uri="{FF2B5EF4-FFF2-40B4-BE49-F238E27FC236}">
                <a16:creationId xmlns:a16="http://schemas.microsoft.com/office/drawing/2014/main" id="{EE3D0542-66FC-C624-8FC7-CF03B9BAA8C2}"/>
              </a:ext>
            </a:extLst>
          </p:cNvPr>
          <p:cNvSpPr/>
          <p:nvPr/>
        </p:nvSpPr>
        <p:spPr>
          <a:xfrm rot="5400000">
            <a:off x="5706893" y="-1302835"/>
            <a:ext cx="778214" cy="10606452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2E21E2C-3B3C-CE48-ADA6-440D106BE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337" y="4128180"/>
            <a:ext cx="9344025" cy="8286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EF7DF532-FA03-A5C8-70D2-0803B25F6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9336" y="5031986"/>
            <a:ext cx="9344025" cy="876300"/>
          </a:xfrm>
          <a:prstGeom prst="rect">
            <a:avLst/>
          </a:prstGeom>
        </p:spPr>
      </p:pic>
      <p:sp>
        <p:nvSpPr>
          <p:cNvPr id="15" name="Google Shape;226;p31">
            <a:extLst>
              <a:ext uri="{FF2B5EF4-FFF2-40B4-BE49-F238E27FC236}">
                <a16:creationId xmlns:a16="http://schemas.microsoft.com/office/drawing/2014/main" id="{DD0B27CF-A4F2-80A4-F492-DE01C31431E9}"/>
              </a:ext>
            </a:extLst>
          </p:cNvPr>
          <p:cNvSpPr txBox="1">
            <a:spLocks/>
          </p:cNvSpPr>
          <p:nvPr/>
        </p:nvSpPr>
        <p:spPr>
          <a:xfrm>
            <a:off x="5778302" y="3174977"/>
            <a:ext cx="635396" cy="364783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T-test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A3CA57DF-3D86-7C68-4C6A-408584F08E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9336" y="5970509"/>
            <a:ext cx="934402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5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8C6E05-90AD-65A4-4C88-C303E8BA2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0B5583E9-BDC2-B270-5A26-D8701057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r="12521"/>
          <a:stretch/>
        </p:blipFill>
        <p:spPr>
          <a:xfrm>
            <a:off x="8877300" y="4162424"/>
            <a:ext cx="3314700" cy="269557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E61D58D5-59C3-0252-3300-5E63455B7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58769"/>
            <a:ext cx="3448049" cy="831856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latin typeface="+mj-lt"/>
                <a:ea typeface="Adobe Gothic Std B" panose="020B0800000000000000" pitchFamily="34" charset="-128"/>
              </a:rPr>
              <a:t>CONTENT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87A4010C-3261-5614-D7F3-897B0419D448}"/>
              </a:ext>
            </a:extLst>
          </p:cNvPr>
          <p:cNvSpPr txBox="1">
            <a:spLocks/>
          </p:cNvSpPr>
          <p:nvPr/>
        </p:nvSpPr>
        <p:spPr>
          <a:xfrm>
            <a:off x="1571626" y="2012937"/>
            <a:ext cx="4857749" cy="348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Introduction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data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analysis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Useful </a:t>
            </a: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insights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4372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07DA8-759B-4323-6212-FD232F6DB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Engranaje con brújulas con los engranajes girando">
            <a:extLst>
              <a:ext uri="{FF2B5EF4-FFF2-40B4-BE49-F238E27FC236}">
                <a16:creationId xmlns:a16="http://schemas.microsoft.com/office/drawing/2014/main" id="{6C4CC105-0FE3-0D24-67A1-4B032555BA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EDCC9FAD-97A5-2E2F-4B9D-4832A700B79D}"/>
              </a:ext>
            </a:extLst>
          </p:cNvPr>
          <p:cNvGrpSpPr/>
          <p:nvPr/>
        </p:nvGrpSpPr>
        <p:grpSpPr>
          <a:xfrm>
            <a:off x="390047" y="291826"/>
            <a:ext cx="2014872" cy="514800"/>
            <a:chOff x="0" y="0"/>
            <a:chExt cx="1819769" cy="5148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A5555D54-3453-AA86-A2E1-74B81371CA2F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E050C945-8F97-5945-2A0F-ECDD9D5EE640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Useful </a:t>
              </a:r>
              <a:r>
                <a:rPr lang="es-ES" sz="2000" dirty="0" err="1"/>
                <a:t>insights</a:t>
              </a:r>
              <a:endParaRPr lang="es-ES" sz="2000" kern="1200" dirty="0"/>
            </a:p>
          </p:txBody>
        </p:sp>
      </p:grpSp>
      <p:pic>
        <p:nvPicPr>
          <p:cNvPr id="6" name="Imagen 5">
            <a:extLst>
              <a:ext uri="{FF2B5EF4-FFF2-40B4-BE49-F238E27FC236}">
                <a16:creationId xmlns:a16="http://schemas.microsoft.com/office/drawing/2014/main" id="{296C722D-9129-8F3E-1936-EEBD4C634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211" y="1182966"/>
            <a:ext cx="3848100" cy="60007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F20CB35-74B1-6F1C-1B07-D9FE5BF55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1587" y="2291251"/>
            <a:ext cx="3547349" cy="2004332"/>
          </a:xfrm>
          <a:prstGeom prst="rect">
            <a:avLst/>
          </a:prstGeom>
        </p:spPr>
      </p:pic>
      <p:sp>
        <p:nvSpPr>
          <p:cNvPr id="13" name="Google Shape;226;p31">
            <a:extLst>
              <a:ext uri="{FF2B5EF4-FFF2-40B4-BE49-F238E27FC236}">
                <a16:creationId xmlns:a16="http://schemas.microsoft.com/office/drawing/2014/main" id="{39CC1C1F-F15A-1AE8-CB13-4ADD61B22BFD}"/>
              </a:ext>
            </a:extLst>
          </p:cNvPr>
          <p:cNvSpPr txBox="1">
            <a:spLocks/>
          </p:cNvSpPr>
          <p:nvPr/>
        </p:nvSpPr>
        <p:spPr>
          <a:xfrm>
            <a:off x="940766" y="5059212"/>
            <a:ext cx="9708992" cy="1269041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We can confirm with 95%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confidence level, that there are a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significant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difference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Renfe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delays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other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companies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Observed mean difference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between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Renfe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delays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other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companies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is &gt; 2 minutes.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129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B0120E-BDBB-70BE-9DAD-338A17908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Engranaje con brújulas con los engranajes girando">
            <a:extLst>
              <a:ext uri="{FF2B5EF4-FFF2-40B4-BE49-F238E27FC236}">
                <a16:creationId xmlns:a16="http://schemas.microsoft.com/office/drawing/2014/main" id="{0E546232-BAD8-3EF9-1F42-3ADA89BBE9C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rcRect b="1573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D17120B7-BAB6-B09D-10C7-1F6938D77759}"/>
              </a:ext>
            </a:extLst>
          </p:cNvPr>
          <p:cNvGrpSpPr/>
          <p:nvPr/>
        </p:nvGrpSpPr>
        <p:grpSpPr>
          <a:xfrm>
            <a:off x="390047" y="291826"/>
            <a:ext cx="2014872" cy="514800"/>
            <a:chOff x="0" y="0"/>
            <a:chExt cx="1819769" cy="514800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8D0DB271-9049-48D8-8875-61FC35D52436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0" name="Rectángulo: esquinas redondeadas 4">
              <a:extLst>
                <a:ext uri="{FF2B5EF4-FFF2-40B4-BE49-F238E27FC236}">
                  <a16:creationId xmlns:a16="http://schemas.microsoft.com/office/drawing/2014/main" id="{02B6AC4A-F14B-54D6-B2E4-56BACE7B7D13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dirty="0"/>
                <a:t>Useful </a:t>
              </a:r>
              <a:r>
                <a:rPr lang="es-ES" sz="2000" dirty="0" err="1"/>
                <a:t>insights</a:t>
              </a:r>
              <a:endParaRPr lang="es-ES" sz="2000" kern="1200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CAD0D9CF-17A8-272F-6214-5DDA663682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919" y="1985553"/>
            <a:ext cx="7151562" cy="4731745"/>
          </a:xfrm>
          <a:prstGeom prst="rect">
            <a:avLst/>
          </a:prstGeom>
        </p:spPr>
      </p:pic>
      <p:sp>
        <p:nvSpPr>
          <p:cNvPr id="5" name="Google Shape;226;p31">
            <a:extLst>
              <a:ext uri="{FF2B5EF4-FFF2-40B4-BE49-F238E27FC236}">
                <a16:creationId xmlns:a16="http://schemas.microsoft.com/office/drawing/2014/main" id="{14BEA1F0-3E47-54FA-59A2-11E885508AAC}"/>
              </a:ext>
            </a:extLst>
          </p:cNvPr>
          <p:cNvSpPr txBox="1">
            <a:spLocks/>
          </p:cNvSpPr>
          <p:nvPr/>
        </p:nvSpPr>
        <p:spPr>
          <a:xfrm>
            <a:off x="2203389" y="1021227"/>
            <a:ext cx="7785222" cy="776539"/>
          </a:xfrm>
          <a:prstGeom prst="rect">
            <a:avLst/>
          </a:prstGeom>
          <a:solidFill>
            <a:schemeClr val="tx1"/>
          </a:solidFill>
          <a:ln w="28575">
            <a:solidFill>
              <a:schemeClr val="dk1">
                <a:shade val="15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dirty="0">
                <a:solidFill>
                  <a:schemeClr val="bg1"/>
                </a:solidFill>
                <a:latin typeface="+mj-lt"/>
              </a:rPr>
              <a:t>The influence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number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stops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on the delay needs to be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studied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re-do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timetable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if required. </a:t>
            </a:r>
          </a:p>
          <a:p>
            <a:endParaRPr lang="es-E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266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5D2A15-9C52-C2C4-C5CF-0C025D345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185BA68F-9391-960E-A615-B290C89C3C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EE42C3D-9FF4-4A79-B1A6-8CD4E7A2F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12192000" cy="6858000"/>
          </a:xfrm>
          <a:custGeom>
            <a:avLst/>
            <a:gdLst>
              <a:gd name="connsiteX0" fmla="*/ 46577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191999 w 12192000"/>
              <a:gd name="connsiteY4" fmla="*/ 1526601 h 6858000"/>
              <a:gd name="connsiteX5" fmla="*/ 7524745 w 12192000"/>
              <a:gd name="connsiteY5" fmla="*/ 6856911 h 6858000"/>
              <a:gd name="connsiteX6" fmla="*/ 12191999 w 12192000"/>
              <a:gd name="connsiteY6" fmla="*/ 6858000 h 6858000"/>
              <a:gd name="connsiteX7" fmla="*/ 0 w 12192000"/>
              <a:gd name="connsiteY7" fmla="*/ 6858000 h 6858000"/>
              <a:gd name="connsiteX8" fmla="*/ 0 w 12192000"/>
              <a:gd name="connsiteY8" fmla="*/ 53144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46577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1526601"/>
                </a:lnTo>
                <a:lnTo>
                  <a:pt x="7524745" y="6856911"/>
                </a:lnTo>
                <a:lnTo>
                  <a:pt x="12191999" y="6858000"/>
                </a:lnTo>
                <a:lnTo>
                  <a:pt x="0" y="6858000"/>
                </a:lnTo>
                <a:lnTo>
                  <a:pt x="0" y="5314455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4378B46-E2DC-F1CF-DA89-D0F2ACFE2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6324" y="5457967"/>
            <a:ext cx="5487170" cy="724989"/>
          </a:xfrm>
        </p:spPr>
        <p:txBody>
          <a:bodyPr anchor="t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Thank you. Questions?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B828B0-F33B-4806-9D53-69C862A4C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30829" y="4903471"/>
            <a:ext cx="6087291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307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2927BF25-63A3-A4AB-2A0B-2E73638B6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1D388189-856A-C1BE-8D49-EB069A3F0A8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r="12521"/>
          <a:stretch/>
        </p:blipFill>
        <p:spPr>
          <a:xfrm>
            <a:off x="8877300" y="4162424"/>
            <a:ext cx="3314700" cy="269557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A80D5F8-F7DD-6834-7D3A-4189C105D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58769"/>
            <a:ext cx="3448049" cy="831856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latin typeface="+mj-lt"/>
                <a:ea typeface="Adobe Gothic Std B" panose="020B0800000000000000" pitchFamily="34" charset="-128"/>
              </a:rPr>
              <a:t>CONTENT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15C34C33-1D42-8F8E-D250-8C4A9C1ECEEC}"/>
              </a:ext>
            </a:extLst>
          </p:cNvPr>
          <p:cNvSpPr txBox="1">
            <a:spLocks/>
          </p:cNvSpPr>
          <p:nvPr/>
        </p:nvSpPr>
        <p:spPr>
          <a:xfrm>
            <a:off x="1571626" y="2012937"/>
            <a:ext cx="4857749" cy="348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Introduction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data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analysis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Useful </a:t>
            </a: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insights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A904E37-AA99-470D-A6C5-00B273B7ECE4}"/>
              </a:ext>
            </a:extLst>
          </p:cNvPr>
          <p:cNvSpPr/>
          <p:nvPr/>
        </p:nvSpPr>
        <p:spPr>
          <a:xfrm>
            <a:off x="1584588" y="1508288"/>
            <a:ext cx="2415912" cy="6787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757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6FA5F2-3C40-E488-AFA8-84D9E6381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16" descr="Un cruce ferroviario y líneas eléctricas.">
            <a:extLst>
              <a:ext uri="{FF2B5EF4-FFF2-40B4-BE49-F238E27FC236}">
                <a16:creationId xmlns:a16="http://schemas.microsoft.com/office/drawing/2014/main" id="{F9D5445B-3482-8C7B-C70B-2D1333D31A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5414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pic>
        <p:nvPicPr>
          <p:cNvPr id="30" name="Picture 16" descr="Un cruce ferroviario y líneas eléctricas.">
            <a:extLst>
              <a:ext uri="{FF2B5EF4-FFF2-40B4-BE49-F238E27FC236}">
                <a16:creationId xmlns:a16="http://schemas.microsoft.com/office/drawing/2014/main" id="{FC1B2797-F2BC-45DD-F434-1736C605C2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5414"/>
          <a:stretch/>
        </p:blipFill>
        <p:spPr>
          <a:xfrm>
            <a:off x="-2" y="192230"/>
            <a:ext cx="12192002" cy="6857989"/>
          </a:xfrm>
          <a:prstGeom prst="rect">
            <a:avLst/>
          </a:prstGeom>
        </p:spPr>
      </p:pic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BABBB3-9834-451A-9C3E-59630549F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n 1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0C38846D-F192-E3CE-5A8C-9C743B27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667" y="1139785"/>
            <a:ext cx="4038551" cy="22737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7" name="Imagen 16" descr="Un tren estacionado en una pista de aterrizaje&#10;&#10;El contenido generado por IA puede ser incorrecto.">
            <a:extLst>
              <a:ext uri="{FF2B5EF4-FFF2-40B4-BE49-F238E27FC236}">
                <a16:creationId xmlns:a16="http://schemas.microsoft.com/office/drawing/2014/main" id="{41A9F115-F68B-F7CD-2BEF-56AD29EF1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29" y="3945070"/>
            <a:ext cx="4040087" cy="2227130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23" name="Diagrama 22">
            <a:extLst>
              <a:ext uri="{FF2B5EF4-FFF2-40B4-BE49-F238E27FC236}">
                <a16:creationId xmlns:a16="http://schemas.microsoft.com/office/drawing/2014/main" id="{5F4DA892-B3AB-0E3E-BB33-24AB76928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7737265"/>
              </p:ext>
            </p:extLst>
          </p:nvPr>
        </p:nvGraphicFramePr>
        <p:xfrm>
          <a:off x="470849" y="253091"/>
          <a:ext cx="1819769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0" name="Google Shape;226;p31">
            <a:extLst>
              <a:ext uri="{FF2B5EF4-FFF2-40B4-BE49-F238E27FC236}">
                <a16:creationId xmlns:a16="http://schemas.microsoft.com/office/drawing/2014/main" id="{0AD62360-CB53-0832-F7B0-1861EC661189}"/>
              </a:ext>
            </a:extLst>
          </p:cNvPr>
          <p:cNvSpPr txBox="1">
            <a:spLocks/>
          </p:cNvSpPr>
          <p:nvPr/>
        </p:nvSpPr>
        <p:spPr>
          <a:xfrm>
            <a:off x="5899921" y="4491040"/>
            <a:ext cx="4752808" cy="115234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Low-cost version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launched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 in May 2024 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to compete with new low-cost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operators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Basic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seats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free Wifi, vending machines (no restaurante). One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suit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-case per Passenger + personal bag.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EFE7741A-349E-92F4-5745-9D50365558C4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8F6BD17A-6F56-9FA3-300C-3952A44395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3095" y="3621225"/>
            <a:ext cx="1619250" cy="96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Google Shape;226;p31">
            <a:extLst>
              <a:ext uri="{FF2B5EF4-FFF2-40B4-BE49-F238E27FC236}">
                <a16:creationId xmlns:a16="http://schemas.microsoft.com/office/drawing/2014/main" id="{A170AFF8-60E1-DAA7-4C1A-D3C9B4E020DB}"/>
              </a:ext>
            </a:extLst>
          </p:cNvPr>
          <p:cNvSpPr txBox="1">
            <a:spLocks/>
          </p:cNvSpPr>
          <p:nvPr/>
        </p:nvSpPr>
        <p:spPr>
          <a:xfrm>
            <a:off x="5896720" y="1601410"/>
            <a:ext cx="4752808" cy="1480451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New ones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from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S106 series.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Launched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 on May 2024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able to host up to 500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passengers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Reclining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seats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power sockets, free wifi, restaurant and catering services depending on class. 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3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suitscases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+ personal bag. Flexible tickets and modifications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allowed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on tickets.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C248C1DF-3E6D-2129-7104-F06B838D1E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80559" y="873413"/>
            <a:ext cx="1638300" cy="876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6321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30E036-A207-F20B-C2F5-694727BA5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6" descr="Un cruce ferroviario y líneas eléctricas.">
            <a:extLst>
              <a:ext uri="{FF2B5EF4-FFF2-40B4-BE49-F238E27FC236}">
                <a16:creationId xmlns:a16="http://schemas.microsoft.com/office/drawing/2014/main" id="{BF2F9849-1E35-30B6-0EE6-9B3B331F9C7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5414"/>
          <a:stretch/>
        </p:blipFill>
        <p:spPr>
          <a:xfrm>
            <a:off x="0" y="-45769"/>
            <a:ext cx="12192002" cy="685798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5" name="Google Shape;226;p31">
            <a:extLst>
              <a:ext uri="{FF2B5EF4-FFF2-40B4-BE49-F238E27FC236}">
                <a16:creationId xmlns:a16="http://schemas.microsoft.com/office/drawing/2014/main" id="{47E6FD89-21FE-E6E1-AC26-577C2B97709C}"/>
              </a:ext>
            </a:extLst>
          </p:cNvPr>
          <p:cNvSpPr txBox="1">
            <a:spLocks/>
          </p:cNvSpPr>
          <p:nvPr/>
        </p:nvSpPr>
        <p:spPr>
          <a:xfrm>
            <a:off x="4470627" y="1353864"/>
            <a:ext cx="4626561" cy="1079179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Iryo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started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on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november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 2022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.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Capaity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for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420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passengers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with different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categories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too ,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comfortable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seats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, free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Wi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-Fi. </a:t>
            </a:r>
          </a:p>
        </p:txBody>
      </p:sp>
      <p:sp>
        <p:nvSpPr>
          <p:cNvPr id="20" name="Google Shape;226;p31">
            <a:extLst>
              <a:ext uri="{FF2B5EF4-FFF2-40B4-BE49-F238E27FC236}">
                <a16:creationId xmlns:a16="http://schemas.microsoft.com/office/drawing/2014/main" id="{DDF8F6AE-B103-505B-815D-FFE270F40121}"/>
              </a:ext>
            </a:extLst>
          </p:cNvPr>
          <p:cNvSpPr txBox="1">
            <a:spLocks/>
          </p:cNvSpPr>
          <p:nvPr/>
        </p:nvSpPr>
        <p:spPr>
          <a:xfrm>
            <a:off x="4470627" y="4282185"/>
            <a:ext cx="4636653" cy="804964"/>
          </a:xfrm>
          <a:prstGeom prst="rect">
            <a:avLst/>
          </a:prstGeom>
          <a:solidFill>
            <a:schemeClr val="tx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Low-cost version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launched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May 2021.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It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offers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OUIBAR, XL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seats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and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Wi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-Fi under OUIGO-PLUS</a:t>
            </a:r>
          </a:p>
        </p:txBody>
      </p:sp>
      <p:sp>
        <p:nvSpPr>
          <p:cNvPr id="21" name="Triángulo isósceles 20">
            <a:extLst>
              <a:ext uri="{FF2B5EF4-FFF2-40B4-BE49-F238E27FC236}">
                <a16:creationId xmlns:a16="http://schemas.microsoft.com/office/drawing/2014/main" id="{C7A1F9EC-8A6D-FE3A-A94D-A5815E211C18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Imagen 1" descr="Tren de pasajeros en la plataforma de una estación&#10;&#10;El contenido generado por IA puede ser incorrecto.">
            <a:extLst>
              <a:ext uri="{FF2B5EF4-FFF2-40B4-BE49-F238E27FC236}">
                <a16:creationId xmlns:a16="http://schemas.microsoft.com/office/drawing/2014/main" id="{2F1D6B91-3554-2F6B-911D-D938F6A16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656" y="990481"/>
            <a:ext cx="3713018" cy="2086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 descr="Tren pasando por un puente&#10;&#10;El contenido generado por IA puede ser incorrecto.">
            <a:extLst>
              <a:ext uri="{FF2B5EF4-FFF2-40B4-BE49-F238E27FC236}">
                <a16:creationId xmlns:a16="http://schemas.microsoft.com/office/drawing/2014/main" id="{09057224-488B-4C6D-995E-8BE30C27E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56" y="3780796"/>
            <a:ext cx="3713018" cy="19648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Flecha: a la izquierda y derecha 3">
            <a:extLst>
              <a:ext uri="{FF2B5EF4-FFF2-40B4-BE49-F238E27FC236}">
                <a16:creationId xmlns:a16="http://schemas.microsoft.com/office/drawing/2014/main" id="{411FC6BA-CD0B-3FA4-9CA1-604AFF9D7A7A}"/>
              </a:ext>
            </a:extLst>
          </p:cNvPr>
          <p:cNvSpPr/>
          <p:nvPr/>
        </p:nvSpPr>
        <p:spPr>
          <a:xfrm>
            <a:off x="9270142" y="1745671"/>
            <a:ext cx="745487" cy="295563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Flecha: a la izquierda y derecha 4">
            <a:extLst>
              <a:ext uri="{FF2B5EF4-FFF2-40B4-BE49-F238E27FC236}">
                <a16:creationId xmlns:a16="http://schemas.microsoft.com/office/drawing/2014/main" id="{3093B052-B569-4BFB-A5A5-6772016A6288}"/>
              </a:ext>
            </a:extLst>
          </p:cNvPr>
          <p:cNvSpPr/>
          <p:nvPr/>
        </p:nvSpPr>
        <p:spPr>
          <a:xfrm>
            <a:off x="9262628" y="4521204"/>
            <a:ext cx="745487" cy="295563"/>
          </a:xfrm>
          <a:prstGeom prst="left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D9A778-15E6-404E-F56E-B45A10F062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4413" y="1455304"/>
            <a:ext cx="1638300" cy="8763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39EFFD6-D8F7-04FB-1865-5067B505A3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3463" y="4282185"/>
            <a:ext cx="1619250" cy="96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2396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926AE8-EAD2-45EC-817C-418C3939B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6" descr="Un cruce ferroviario y líneas eléctricas.">
            <a:extLst>
              <a:ext uri="{FF2B5EF4-FFF2-40B4-BE49-F238E27FC236}">
                <a16:creationId xmlns:a16="http://schemas.microsoft.com/office/drawing/2014/main" id="{FB9D549F-0E2A-3899-B656-0E453353E30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5414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2CF8BBAC-1AB0-CA65-D813-BDAA3E520C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51" y="1754720"/>
            <a:ext cx="4690871" cy="3348560"/>
          </a:xfrm>
          <a:prstGeom prst="rect">
            <a:avLst/>
          </a:prstGeom>
        </p:spPr>
      </p:pic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DB9651C4-79CC-485F-5F99-1BA39508E894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Google Shape;226;p31">
            <a:extLst>
              <a:ext uri="{FF2B5EF4-FFF2-40B4-BE49-F238E27FC236}">
                <a16:creationId xmlns:a16="http://schemas.microsoft.com/office/drawing/2014/main" id="{E7D1AEE3-4C1A-2F78-84E7-80663F3973CA}"/>
              </a:ext>
            </a:extLst>
          </p:cNvPr>
          <p:cNvSpPr txBox="1">
            <a:spLocks/>
          </p:cNvSpPr>
          <p:nvPr/>
        </p:nvSpPr>
        <p:spPr>
          <a:xfrm>
            <a:off x="-433240" y="347125"/>
            <a:ext cx="4752808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b="1" dirty="0">
                <a:solidFill>
                  <a:schemeClr val="bg1"/>
                </a:solidFill>
                <a:latin typeface="+mj-lt"/>
              </a:rPr>
              <a:t>High-speed </a:t>
            </a:r>
            <a:r>
              <a:rPr lang="es-ES" b="1" dirty="0" err="1">
                <a:solidFill>
                  <a:schemeClr val="bg1"/>
                </a:solidFill>
                <a:latin typeface="+mj-lt"/>
              </a:rPr>
              <a:t>railways</a:t>
            </a:r>
            <a:r>
              <a:rPr lang="es-ES" b="1" dirty="0">
                <a:solidFill>
                  <a:schemeClr val="bg1"/>
                </a:solidFill>
                <a:latin typeface="+mj-lt"/>
              </a:rPr>
              <a:t> in Spain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0C6F43EB-88C5-5EAB-0D81-82E34FEB274C}"/>
              </a:ext>
            </a:extLst>
          </p:cNvPr>
          <p:cNvCxnSpPr/>
          <p:nvPr/>
        </p:nvCxnSpPr>
        <p:spPr>
          <a:xfrm flipV="1">
            <a:off x="639097" y="1386103"/>
            <a:ext cx="3382297" cy="416912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Imagen 7">
            <a:extLst>
              <a:ext uri="{FF2B5EF4-FFF2-40B4-BE49-F238E27FC236}">
                <a16:creationId xmlns:a16="http://schemas.microsoft.com/office/drawing/2014/main" id="{34B86E72-759D-8F03-8489-0D4EB7731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374" y="243322"/>
            <a:ext cx="5694687" cy="19273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B4F07E8E-6335-38D4-EB3A-3D36FC007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3119" y="2329809"/>
            <a:ext cx="5522030" cy="21772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92455B-CB98-3EFE-0E1B-919F20E988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483" y="5001569"/>
            <a:ext cx="6006726" cy="16356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AAC8649-7074-B5B3-5223-7BA060F5C5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491" y="2820361"/>
            <a:ext cx="544786" cy="291397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F4FCD96-8A41-0F71-28F8-160860087B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491" y="3111758"/>
            <a:ext cx="544786" cy="32366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FF48DCD-8966-7F6E-C38A-46AA4CB27C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1392" y="3144028"/>
            <a:ext cx="544786" cy="29139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D6B35BA2-7636-30B4-A424-6C30D0DC81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11392" y="3435425"/>
            <a:ext cx="544786" cy="32366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CEA3808-245C-22F9-A0CD-49C34B933D7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1391" y="3750568"/>
            <a:ext cx="544785" cy="556135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331D518-87F6-E549-1448-8D8AC0CB832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1391" y="4306704"/>
            <a:ext cx="544785" cy="400806"/>
          </a:xfrm>
          <a:prstGeom prst="rect">
            <a:avLst/>
          </a:prstGeom>
        </p:spPr>
      </p:pic>
      <p:sp>
        <p:nvSpPr>
          <p:cNvPr id="23" name="Google Shape;226;p31">
            <a:extLst>
              <a:ext uri="{FF2B5EF4-FFF2-40B4-BE49-F238E27FC236}">
                <a16:creationId xmlns:a16="http://schemas.microsoft.com/office/drawing/2014/main" id="{30825D39-D094-CA60-F345-5DBCE98A79F8}"/>
              </a:ext>
            </a:extLst>
          </p:cNvPr>
          <p:cNvSpPr txBox="1">
            <a:spLocks/>
          </p:cNvSpPr>
          <p:nvPr/>
        </p:nvSpPr>
        <p:spPr>
          <a:xfrm>
            <a:off x="548491" y="5534483"/>
            <a:ext cx="4752808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dirty="0" err="1">
                <a:solidFill>
                  <a:schemeClr val="bg1"/>
                </a:solidFill>
                <a:latin typeface="+mj-lt"/>
              </a:rPr>
              <a:t>Iberian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 gauge (1668 mm) – 3000V DC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+mj-lt"/>
              </a:rPr>
              <a:t>International/standard gauge (1435 </a:t>
            </a:r>
            <a:r>
              <a:rPr lang="es-ES" dirty="0" err="1">
                <a:solidFill>
                  <a:schemeClr val="bg1"/>
                </a:solidFill>
                <a:latin typeface="+mj-lt"/>
              </a:rPr>
              <a:t>mmm</a:t>
            </a:r>
            <a:r>
              <a:rPr lang="es-ES" dirty="0">
                <a:solidFill>
                  <a:schemeClr val="bg1"/>
                </a:solidFill>
                <a:latin typeface="+mj-lt"/>
              </a:rPr>
              <a:t>) – 25kV AC</a:t>
            </a:r>
          </a:p>
        </p:txBody>
      </p:sp>
    </p:spTree>
    <p:extLst>
      <p:ext uri="{BB962C8B-B14F-4D97-AF65-F5344CB8AC3E}">
        <p14:creationId xmlns:p14="http://schemas.microsoft.com/office/powerpoint/2010/main" val="4065626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alpha val="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B3064C1-CCFA-55B4-EA51-4F2FC6101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6" descr="Un cruce ferroviario y líneas eléctricas.">
            <a:extLst>
              <a:ext uri="{FF2B5EF4-FFF2-40B4-BE49-F238E27FC236}">
                <a16:creationId xmlns:a16="http://schemas.microsoft.com/office/drawing/2014/main" id="{0E6A9F0D-569D-653D-5B11-E29053B922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rcRect t="15414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E022B025-490F-5B0A-B089-4344E72354DB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1A8C7D3-FEAE-837A-E71E-C65CC5BC09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652585"/>
              </p:ext>
            </p:extLst>
          </p:nvPr>
        </p:nvGraphicFramePr>
        <p:xfrm>
          <a:off x="1701198" y="1944786"/>
          <a:ext cx="9037782" cy="2968428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47090">
                  <a:extLst>
                    <a:ext uri="{9D8B030D-6E8A-4147-A177-3AD203B41FA5}">
                      <a16:colId xmlns:a16="http://schemas.microsoft.com/office/drawing/2014/main" val="4173598741"/>
                    </a:ext>
                  </a:extLst>
                </a:gridCol>
                <a:gridCol w="1577078">
                  <a:extLst>
                    <a:ext uri="{9D8B030D-6E8A-4147-A177-3AD203B41FA5}">
                      <a16:colId xmlns:a16="http://schemas.microsoft.com/office/drawing/2014/main" val="586090197"/>
                    </a:ext>
                  </a:extLst>
                </a:gridCol>
                <a:gridCol w="1904538">
                  <a:extLst>
                    <a:ext uri="{9D8B030D-6E8A-4147-A177-3AD203B41FA5}">
                      <a16:colId xmlns:a16="http://schemas.microsoft.com/office/drawing/2014/main" val="707406103"/>
                    </a:ext>
                  </a:extLst>
                </a:gridCol>
                <a:gridCol w="1904538">
                  <a:extLst>
                    <a:ext uri="{9D8B030D-6E8A-4147-A177-3AD203B41FA5}">
                      <a16:colId xmlns:a16="http://schemas.microsoft.com/office/drawing/2014/main" val="2422596410"/>
                    </a:ext>
                  </a:extLst>
                </a:gridCol>
                <a:gridCol w="1904538">
                  <a:extLst>
                    <a:ext uri="{9D8B030D-6E8A-4147-A177-3AD203B41FA5}">
                      <a16:colId xmlns:a16="http://schemas.microsoft.com/office/drawing/2014/main" val="4130986212"/>
                    </a:ext>
                  </a:extLst>
                </a:gridCol>
              </a:tblGrid>
              <a:tr h="376060">
                <a:tc>
                  <a:txBody>
                    <a:bodyPr/>
                    <a:lstStyle/>
                    <a:p>
                      <a:endParaRPr lang="es-E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AVLO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AVE</a:t>
                      </a:r>
                      <a:endParaRPr lang="es-ES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Iryo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b="1" dirty="0">
                          <a:solidFill>
                            <a:schemeClr val="tx1"/>
                          </a:solidFill>
                        </a:rPr>
                        <a:t>OUIGO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109295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300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300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300 km/h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330 km/h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652692"/>
                  </a:ext>
                </a:extLst>
              </a:tr>
              <a:tr h="1191158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Tickets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Basic </a:t>
                      </a:r>
                    </a:p>
                    <a:p>
                      <a:endParaRPr lang="es-E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Basic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Elige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Elige Confort  Premium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Inicial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Singular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 Singular Café Infinita.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Basic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Ouigo-Plus</a:t>
                      </a:r>
                    </a:p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Ouigo-Full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752224"/>
                  </a:ext>
                </a:extLst>
              </a:tr>
              <a:tr h="376060">
                <a:tc>
                  <a:txBody>
                    <a:bodyPr/>
                    <a:lstStyle/>
                    <a:p>
                      <a:r>
                        <a:rPr lang="es-ES" b="1" dirty="0" err="1">
                          <a:solidFill>
                            <a:schemeClr val="bg1"/>
                          </a:solidFill>
                        </a:rPr>
                        <a:t>Wi</a:t>
                      </a:r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-Fi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Paid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737027"/>
                  </a:ext>
                </a:extLst>
              </a:tr>
              <a:tr h="649090">
                <a:tc>
                  <a:txBody>
                    <a:bodyPr/>
                    <a:lstStyle/>
                    <a:p>
                      <a:r>
                        <a:rPr lang="es-ES" b="1" dirty="0">
                          <a:solidFill>
                            <a:schemeClr val="bg1"/>
                          </a:solidFill>
                        </a:rPr>
                        <a:t>Restaurant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>
                          <a:solidFill>
                            <a:schemeClr val="bg1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1254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0621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4ECE09EA-E66E-F7CF-CDF4-24589AF8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Un tren pasando por unos rieles&#10;&#10;El contenido generado por IA puede ser incorrecto.">
            <a:extLst>
              <a:ext uri="{FF2B5EF4-FFF2-40B4-BE49-F238E27FC236}">
                <a16:creationId xmlns:a16="http://schemas.microsoft.com/office/drawing/2014/main" id="{66CF81FB-EC24-8ECA-D48F-F2507AD115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100" r="12521"/>
          <a:stretch/>
        </p:blipFill>
        <p:spPr>
          <a:xfrm>
            <a:off x="8877300" y="4162424"/>
            <a:ext cx="3314700" cy="2695575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8DD8E0C0-BE15-AFAB-F16F-F9E37B71DD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1" y="358769"/>
            <a:ext cx="3448049" cy="831856"/>
          </a:xfrm>
        </p:spPr>
        <p:txBody>
          <a:bodyPr anchor="b">
            <a:normAutofit/>
          </a:bodyPr>
          <a:lstStyle/>
          <a:p>
            <a:r>
              <a:rPr lang="es-ES" sz="2800" b="1" dirty="0">
                <a:latin typeface="+mj-lt"/>
                <a:ea typeface="Adobe Gothic Std B" panose="020B0800000000000000" pitchFamily="34" charset="-128"/>
              </a:rPr>
              <a:t>CONTENT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285E5B73-64B3-E3F6-1B15-A1FE05A27441}"/>
              </a:ext>
            </a:extLst>
          </p:cNvPr>
          <p:cNvSpPr txBox="1">
            <a:spLocks/>
          </p:cNvSpPr>
          <p:nvPr/>
        </p:nvSpPr>
        <p:spPr>
          <a:xfrm>
            <a:off x="1571626" y="2012937"/>
            <a:ext cx="4857749" cy="34845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AutoNum type="arabicPeriod"/>
            </a:pP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Introduction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data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Sample analysis</a:t>
            </a: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r>
              <a:rPr lang="es-ES" sz="2400" dirty="0">
                <a:latin typeface="+mj-lt"/>
                <a:ea typeface="Adobe Gothic Std B" panose="020B0800000000000000" pitchFamily="34" charset="-128"/>
              </a:rPr>
              <a:t>Useful </a:t>
            </a:r>
            <a:r>
              <a:rPr lang="es-ES" sz="2400" dirty="0" err="1">
                <a:latin typeface="+mj-lt"/>
                <a:ea typeface="Adobe Gothic Std B" panose="020B0800000000000000" pitchFamily="34" charset="-128"/>
              </a:rPr>
              <a:t>insights</a:t>
            </a:r>
            <a:endParaRPr lang="es-ES" sz="2400" dirty="0">
              <a:latin typeface="+mj-lt"/>
              <a:ea typeface="Adobe Gothic Std B" panose="020B0800000000000000" pitchFamily="34" charset="-128"/>
            </a:endParaRPr>
          </a:p>
          <a:p>
            <a:pPr marL="457200" indent="-457200">
              <a:buAutoNum type="arabicPeriod"/>
            </a:pPr>
            <a:endParaRPr lang="es-ES" sz="2400" dirty="0">
              <a:latin typeface="+mj-lt"/>
              <a:ea typeface="Adobe Gothic Std B" panose="020B0800000000000000" pitchFamily="34" charset="-128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B29D67B-3CAA-946D-6A5A-3CD1B7ACC523}"/>
              </a:ext>
            </a:extLst>
          </p:cNvPr>
          <p:cNvSpPr/>
          <p:nvPr/>
        </p:nvSpPr>
        <p:spPr>
          <a:xfrm>
            <a:off x="1571626" y="2460396"/>
            <a:ext cx="2415912" cy="67873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51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15392B-9774-4F1B-D2EE-97A8117CF7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6" descr="Bolígrafo situado en la parte superior de una línea de firma">
            <a:extLst>
              <a:ext uri="{FF2B5EF4-FFF2-40B4-BE49-F238E27FC236}">
                <a16:creationId xmlns:a16="http://schemas.microsoft.com/office/drawing/2014/main" id="{38499264-4953-77B6-D2FA-B34B53187E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b="15730"/>
          <a:stretch/>
        </p:blipFill>
        <p:spPr>
          <a:xfrm>
            <a:off x="-1" y="10"/>
            <a:ext cx="12192002" cy="6857989"/>
          </a:xfrm>
          <a:prstGeom prst="rect">
            <a:avLst/>
          </a:prstGeom>
        </p:spPr>
      </p:pic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7A69C355-D68B-EB8C-5ACF-70790B0FCECC}"/>
              </a:ext>
            </a:extLst>
          </p:cNvPr>
          <p:cNvSpPr/>
          <p:nvPr/>
        </p:nvSpPr>
        <p:spPr>
          <a:xfrm>
            <a:off x="10649528" y="6017077"/>
            <a:ext cx="1542472" cy="840923"/>
          </a:xfrm>
          <a:prstGeom prst="triangle">
            <a:avLst>
              <a:gd name="adj" fmla="val 10000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6C9BF8-CC05-BE22-5EBC-C82F3965F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50" y="1499166"/>
            <a:ext cx="4403009" cy="4183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FC30204-89B5-2A81-8C05-258F577F1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357" y="604959"/>
            <a:ext cx="3185652" cy="22299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F80AEE6-EB78-99DB-C09E-702B134B4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7042" y="4023086"/>
            <a:ext cx="2690352" cy="23384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A8D81A46-4DBF-2165-5799-D2E6BA2CE206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4764959" y="2025445"/>
            <a:ext cx="1901312" cy="1565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5E90A399-3C15-7915-4B29-9FFF0AFC8FB1}"/>
              </a:ext>
            </a:extLst>
          </p:cNvPr>
          <p:cNvCxnSpPr>
            <a:cxnSpLocks/>
          </p:cNvCxnSpPr>
          <p:nvPr/>
        </p:nvCxnSpPr>
        <p:spPr>
          <a:xfrm>
            <a:off x="4764959" y="3590973"/>
            <a:ext cx="1997980" cy="1406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Google Shape;226;p31">
            <a:extLst>
              <a:ext uri="{FF2B5EF4-FFF2-40B4-BE49-F238E27FC236}">
                <a16:creationId xmlns:a16="http://schemas.microsoft.com/office/drawing/2014/main" id="{1EAC1DB5-38C5-258D-DC10-09BA02FE0ACC}"/>
              </a:ext>
            </a:extLst>
          </p:cNvPr>
          <p:cNvSpPr txBox="1">
            <a:spLocks/>
          </p:cNvSpPr>
          <p:nvPr/>
        </p:nvSpPr>
        <p:spPr>
          <a:xfrm>
            <a:off x="267770" y="904256"/>
            <a:ext cx="4752808" cy="5697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000" dirty="0">
                <a:solidFill>
                  <a:schemeClr val="bg1"/>
                </a:solidFill>
                <a:latin typeface="+mj-lt"/>
              </a:rPr>
              <a:t>Sample population?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D4E4DCE-D27C-F6AB-314B-4506157E1C62}"/>
              </a:ext>
            </a:extLst>
          </p:cNvPr>
          <p:cNvGrpSpPr/>
          <p:nvPr/>
        </p:nvGrpSpPr>
        <p:grpSpPr>
          <a:xfrm>
            <a:off x="361950" y="323948"/>
            <a:ext cx="1819769" cy="514800"/>
            <a:chOff x="0" y="0"/>
            <a:chExt cx="1819769" cy="514800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54DD69B8-B70B-EDF4-6EF1-4CA8212B82BB}"/>
                </a:ext>
              </a:extLst>
            </p:cNvPr>
            <p:cNvSpPr/>
            <p:nvPr/>
          </p:nvSpPr>
          <p:spPr>
            <a:xfrm>
              <a:off x="0" y="0"/>
              <a:ext cx="1819769" cy="514800"/>
            </a:xfrm>
            <a:prstGeom prst="roundRect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6" name="Rectángulo: esquinas redondeadas 4">
              <a:extLst>
                <a:ext uri="{FF2B5EF4-FFF2-40B4-BE49-F238E27FC236}">
                  <a16:creationId xmlns:a16="http://schemas.microsoft.com/office/drawing/2014/main" id="{435A25B3-3DCD-DAF9-6BCF-C1D6716A6CF6}"/>
                </a:ext>
              </a:extLst>
            </p:cNvPr>
            <p:cNvSpPr txBox="1"/>
            <p:nvPr/>
          </p:nvSpPr>
          <p:spPr>
            <a:xfrm>
              <a:off x="25130" y="25130"/>
              <a:ext cx="1769509" cy="4645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l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000" kern="1200" dirty="0"/>
                <a:t>Sample 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210013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TM10001105[[fn=Recorte]]</Template>
  <TotalTime>2200</TotalTime>
  <Words>733</Words>
  <Application>Microsoft Office PowerPoint</Application>
  <PresentationFormat>Panorámica</PresentationFormat>
  <Paragraphs>139</Paragraphs>
  <Slides>22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Aptos</vt:lpstr>
      <vt:lpstr>Arial</vt:lpstr>
      <vt:lpstr>Walbaum Display</vt:lpstr>
      <vt:lpstr>RegattaVTI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Aguilar Vega (Ingeteam Zamudio - Tech.)</dc:creator>
  <cp:lastModifiedBy>Maria Aguilar Vega (Ingeteam Zamudio - Tech.)</cp:lastModifiedBy>
  <cp:revision>20</cp:revision>
  <dcterms:created xsi:type="dcterms:W3CDTF">2025-04-23T18:20:21Z</dcterms:created>
  <dcterms:modified xsi:type="dcterms:W3CDTF">2025-04-26T11:47:09Z</dcterms:modified>
</cp:coreProperties>
</file>